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56" r:id="rId5"/>
    <p:sldId id="307" r:id="rId6"/>
    <p:sldId id="316" r:id="rId7"/>
    <p:sldId id="309" r:id="rId8"/>
    <p:sldId id="310" r:id="rId9"/>
    <p:sldId id="311" r:id="rId10"/>
    <p:sldId id="312" r:id="rId11"/>
    <p:sldId id="2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99"/>
    <a:srgbClr val="0033CC"/>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44AA-8C8F-442B-B4FC-B469432B0936}"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519E-21D8-42F1-B2D8-0B0BA2083C45}" type="slidenum">
              <a:rPr lang="en-US" smtClean="0"/>
              <a:t>‹#›</a:t>
            </a:fld>
            <a:endParaRPr lang="en-US"/>
          </a:p>
        </p:txBody>
      </p:sp>
    </p:spTree>
    <p:extLst>
      <p:ext uri="{BB962C8B-B14F-4D97-AF65-F5344CB8AC3E}">
        <p14:creationId xmlns:p14="http://schemas.microsoft.com/office/powerpoint/2010/main" val="317320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C519E-21D8-42F1-B2D8-0B0BA2083C45}" type="slidenum">
              <a:rPr lang="en-US" smtClean="0"/>
              <a:t>1</a:t>
            </a:fld>
            <a:endParaRPr lang="en-US"/>
          </a:p>
        </p:txBody>
      </p:sp>
    </p:spTree>
    <p:extLst>
      <p:ext uri="{BB962C8B-B14F-4D97-AF65-F5344CB8AC3E}">
        <p14:creationId xmlns:p14="http://schemas.microsoft.com/office/powerpoint/2010/main" val="49152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ilan.Kovacevic@pmf.kg.ac.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milan.Kovacevic@pmf.kg.ac.rs"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a:xfrm>
            <a:off x="1097280" y="812788"/>
            <a:ext cx="10058400" cy="2687168"/>
          </a:xfrm>
        </p:spPr>
        <p:txBody>
          <a:bodyPr>
            <a:normAutofit/>
          </a:bodyPr>
          <a:lstStyle/>
          <a:p>
            <a:pPr algn="ctr"/>
            <a:r>
              <a:rPr lang="en-US" sz="4000" dirty="0">
                <a:solidFill>
                  <a:srgbClr val="44546A"/>
                </a:solidFill>
                <a:latin typeface="Calibri"/>
                <a:cs typeface="Calibri"/>
              </a:rPr>
              <a:t>The Mechanics of the Elbow</a:t>
            </a:r>
            <a:br>
              <a:rPr lang="en-US" sz="4000" dirty="0">
                <a:solidFill>
                  <a:srgbClr val="44546A"/>
                </a:solidFill>
                <a:latin typeface="Calibri"/>
                <a:cs typeface="Calibri"/>
              </a:rPr>
            </a:br>
            <a:endParaRPr lang="en-US" sz="4000" dirty="0">
              <a:solidFill>
                <a:srgbClr val="44546A"/>
              </a:solidFill>
              <a:latin typeface="Calibri"/>
              <a:cs typeface="Calibri"/>
            </a:endParaRPr>
          </a:p>
        </p:txBody>
      </p:sp>
      <p:sp>
        <p:nvSpPr>
          <p:cNvPr id="3" name="Subtitle 2">
            <a:extLst>
              <a:ext uri="{FF2B5EF4-FFF2-40B4-BE49-F238E27FC236}">
                <a16:creationId xmlns:a16="http://schemas.microsoft.com/office/drawing/2014/main" id="{A76C3264-195F-4B9A-90CB-AF2797C54724}"/>
              </a:ext>
            </a:extLst>
          </p:cNvPr>
          <p:cNvSpPr>
            <a:spLocks noGrp="1"/>
          </p:cNvSpPr>
          <p:nvPr>
            <p:ph type="subTitle" idx="1"/>
          </p:nvPr>
        </p:nvSpPr>
        <p:spPr>
          <a:xfrm>
            <a:off x="1097280" y="4405394"/>
            <a:ext cx="10058400" cy="1143000"/>
          </a:xfrm>
        </p:spPr>
        <p:txBody>
          <a:bodyPr>
            <a:normAutofit/>
          </a:bodyPr>
          <a:lstStyle/>
          <a:p>
            <a:r>
              <a:rPr lang="en-US" dirty="0"/>
              <a:t>Example 1</a:t>
            </a:r>
          </a:p>
          <a:p>
            <a:endParaRPr lang="en-US" dirty="0"/>
          </a:p>
          <a:p>
            <a:endParaRPr lang="en-US" dirty="0"/>
          </a:p>
        </p:txBody>
      </p:sp>
      <p:sp>
        <p:nvSpPr>
          <p:cNvPr id="6" name="TextBox 5">
            <a:extLst>
              <a:ext uri="{FF2B5EF4-FFF2-40B4-BE49-F238E27FC236}">
                <a16:creationId xmlns:a16="http://schemas.microsoft.com/office/drawing/2014/main" id="{4A4B4F6E-5395-4E49-A3A5-409C9836F534}"/>
              </a:ext>
            </a:extLst>
          </p:cNvPr>
          <p:cNvSpPr txBox="1"/>
          <p:nvPr/>
        </p:nvSpPr>
        <p:spPr>
          <a:xfrm>
            <a:off x="6952611" y="4458286"/>
            <a:ext cx="4142109" cy="1200329"/>
          </a:xfrm>
          <a:prstGeom prst="rect">
            <a:avLst/>
          </a:prstGeom>
          <a:noFill/>
        </p:spPr>
        <p:txBody>
          <a:bodyPr wrap="square" lIns="91440" tIns="45720" rIns="91440" bIns="45720" rtlCol="0" anchor="t">
            <a:spAutoFit/>
          </a:bodyPr>
          <a:lstStyle/>
          <a:p>
            <a:pPr algn="r"/>
            <a:r>
              <a:rPr lang="sr-Latn-RS" b="1" dirty="0">
                <a:solidFill>
                  <a:schemeClr val="accent2">
                    <a:lumMod val="75000"/>
                  </a:schemeClr>
                </a:solidFill>
                <a:latin typeface="+mj-lt"/>
                <a:cs typeface="Calibri Light"/>
              </a:rPr>
              <a:t>Milan S. Kovačević</a:t>
            </a:r>
            <a:endParaRPr lang="sr-Cyrl-RS" b="1" dirty="0">
              <a:solidFill>
                <a:schemeClr val="accent2">
                  <a:lumMod val="75000"/>
                </a:schemeClr>
              </a:solidFill>
              <a:latin typeface="+mj-lt"/>
              <a:cs typeface="Calibri Light"/>
            </a:endParaRPr>
          </a:p>
          <a:p>
            <a:pPr algn="r"/>
            <a:r>
              <a:rPr lang="sr-Latn-RS" dirty="0">
                <a:solidFill>
                  <a:schemeClr val="accent2">
                    <a:lumMod val="60000"/>
                    <a:lumOff val="40000"/>
                  </a:schemeClr>
                </a:solidFill>
                <a:latin typeface="+mj-lt"/>
              </a:rPr>
              <a:t>Faculty of Science, Department of Physics</a:t>
            </a:r>
          </a:p>
          <a:p>
            <a:pPr algn="r"/>
            <a:r>
              <a:rPr lang="sr-Latn-RS" dirty="0">
                <a:solidFill>
                  <a:schemeClr val="accent2">
                    <a:lumMod val="60000"/>
                    <a:lumOff val="40000"/>
                  </a:schemeClr>
                </a:solidFill>
                <a:latin typeface="+mj-lt"/>
              </a:rPr>
              <a:t>University of Kragujevac</a:t>
            </a:r>
          </a:p>
          <a:p>
            <a:pPr algn="r"/>
            <a:r>
              <a:rPr lang="sr-Latn-RS" dirty="0">
                <a:solidFill>
                  <a:schemeClr val="accent2">
                    <a:lumMod val="60000"/>
                    <a:lumOff val="40000"/>
                  </a:schemeClr>
                </a:solidFill>
                <a:latin typeface="+mj-lt"/>
              </a:rPr>
              <a:t>Serbia</a:t>
            </a:r>
            <a:endParaRPr lang="en-US" dirty="0">
              <a:solidFill>
                <a:schemeClr val="accent2">
                  <a:lumMod val="60000"/>
                  <a:lumOff val="40000"/>
                </a:schemeClr>
              </a:solidFill>
              <a:latin typeface="+mj-lt"/>
            </a:endParaRPr>
          </a:p>
        </p:txBody>
      </p:sp>
      <p:pic>
        <p:nvPicPr>
          <p:cNvPr id="10" name="Picture 9">
            <a:extLst>
              <a:ext uri="{FF2B5EF4-FFF2-40B4-BE49-F238E27FC236}">
                <a16:creationId xmlns:a16="http://schemas.microsoft.com/office/drawing/2014/main" id="{497D5043-BE37-4F98-902F-429293471C31}"/>
              </a:ext>
            </a:extLst>
          </p:cNvPr>
          <p:cNvPicPr>
            <a:picLocks noChangeAspect="1"/>
          </p:cNvPicPr>
          <p:nvPr/>
        </p:nvPicPr>
        <p:blipFill>
          <a:blip r:embed="rId3"/>
          <a:stretch>
            <a:fillRect/>
          </a:stretch>
        </p:blipFill>
        <p:spPr>
          <a:xfrm>
            <a:off x="11140911" y="4919951"/>
            <a:ext cx="853441" cy="853441"/>
          </a:xfrm>
          <a:prstGeom prst="rect">
            <a:avLst/>
          </a:prstGeom>
        </p:spPr>
      </p:pic>
      <p:sp>
        <p:nvSpPr>
          <p:cNvPr id="12" name="TextBox 11">
            <a:extLst>
              <a:ext uri="{FF2B5EF4-FFF2-40B4-BE49-F238E27FC236}">
                <a16:creationId xmlns:a16="http://schemas.microsoft.com/office/drawing/2014/main" id="{2273F96E-6EA5-43AE-84E8-886686844D02}"/>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1026" name="Picture 2">
            <a:extLst>
              <a:ext uri="{FF2B5EF4-FFF2-40B4-BE49-F238E27FC236}">
                <a16:creationId xmlns:a16="http://schemas.microsoft.com/office/drawing/2014/main" id="{07F7FF7E-0A94-4ACE-8538-7CF26401F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74B5B-5671-4D0E-BCD1-8991E5ECDB65}"/>
              </a:ext>
            </a:extLst>
          </p:cNvPr>
          <p:cNvPicPr>
            <a:picLocks noChangeAspect="1"/>
          </p:cNvPicPr>
          <p:nvPr/>
        </p:nvPicPr>
        <p:blipFill>
          <a:blip r:embed="rId5"/>
          <a:stretch>
            <a:fillRect/>
          </a:stretch>
        </p:blipFill>
        <p:spPr>
          <a:xfrm>
            <a:off x="11204536" y="4120749"/>
            <a:ext cx="836007" cy="799202"/>
          </a:xfrm>
          <a:prstGeom prst="rect">
            <a:avLst/>
          </a:prstGeom>
        </p:spPr>
      </p:pic>
      <p:sp>
        <p:nvSpPr>
          <p:cNvPr id="9" name="TextBox 8">
            <a:extLst>
              <a:ext uri="{FF2B5EF4-FFF2-40B4-BE49-F238E27FC236}">
                <a16:creationId xmlns:a16="http://schemas.microsoft.com/office/drawing/2014/main" id="{48C004E5-1530-9B3B-3360-E9243D63BDD6}"/>
              </a:ext>
            </a:extLst>
          </p:cNvPr>
          <p:cNvSpPr txBox="1"/>
          <p:nvPr/>
        </p:nvSpPr>
        <p:spPr>
          <a:xfrm>
            <a:off x="7062427" y="5622837"/>
            <a:ext cx="4142109" cy="646331"/>
          </a:xfrm>
          <a:prstGeom prst="rect">
            <a:avLst/>
          </a:prstGeom>
          <a:noFill/>
        </p:spPr>
        <p:txBody>
          <a:bodyPr wrap="square" lIns="91440" tIns="45720" rIns="91440" bIns="45720" rtlCol="0" anchor="t">
            <a:spAutoFit/>
          </a:bodyPr>
          <a:lstStyle/>
          <a:p>
            <a:pPr algn="r"/>
            <a:r>
              <a:rPr lang="en-US" dirty="0">
                <a:solidFill>
                  <a:schemeClr val="accent2">
                    <a:lumMod val="60000"/>
                    <a:lumOff val="40000"/>
                  </a:schemeClr>
                </a:solidFill>
                <a:latin typeface="+mj-lt"/>
              </a:rPr>
              <a:t>e-mails: </a:t>
            </a:r>
            <a:r>
              <a:rPr lang="en-US" dirty="0">
                <a:solidFill>
                  <a:schemeClr val="accent2">
                    <a:lumMod val="60000"/>
                    <a:lumOff val="40000"/>
                  </a:schemeClr>
                </a:solidFill>
                <a:latin typeface="+mj-lt"/>
                <a:hlinkClick r:id="rId6"/>
              </a:rPr>
              <a:t>kovac@kg.ac.rs</a:t>
            </a:r>
            <a:endParaRPr lang="en-US" dirty="0">
              <a:solidFill>
                <a:schemeClr val="accent2">
                  <a:lumMod val="60000"/>
                  <a:lumOff val="40000"/>
                </a:schemeClr>
              </a:solidFill>
              <a:latin typeface="+mj-lt"/>
            </a:endParaRPr>
          </a:p>
          <a:p>
            <a:pPr algn="r"/>
            <a:r>
              <a:rPr lang="en-US" dirty="0">
                <a:solidFill>
                  <a:schemeClr val="accent2">
                    <a:lumMod val="60000"/>
                    <a:lumOff val="40000"/>
                  </a:schemeClr>
                </a:solidFill>
                <a:latin typeface="+mj-lt"/>
                <a:hlinkClick r:id="rId7"/>
              </a:rPr>
              <a:t>milan.kovacevic@pmf.kg.ac.rs</a:t>
            </a:r>
            <a:r>
              <a:rPr lang="en-US" dirty="0">
                <a:solidFill>
                  <a:schemeClr val="accent2">
                    <a:lumMod val="60000"/>
                    <a:lumOff val="40000"/>
                  </a:schemeClr>
                </a:solidFill>
                <a:latin typeface="+mj-lt"/>
              </a:rPr>
              <a:t> </a:t>
            </a:r>
          </a:p>
        </p:txBody>
      </p:sp>
    </p:spTree>
    <p:extLst>
      <p:ext uri="{BB962C8B-B14F-4D97-AF65-F5344CB8AC3E}">
        <p14:creationId xmlns:p14="http://schemas.microsoft.com/office/powerpoint/2010/main" val="2286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242-FA5F-4D64-A639-318E49D1AF33}"/>
              </a:ext>
            </a:extLst>
          </p:cNvPr>
          <p:cNvSpPr>
            <a:spLocks noGrp="1"/>
          </p:cNvSpPr>
          <p:nvPr>
            <p:ph type="title"/>
          </p:nvPr>
        </p:nvSpPr>
        <p:spPr>
          <a:xfrm>
            <a:off x="790114" y="286603"/>
            <a:ext cx="6864133" cy="1450757"/>
          </a:xfrm>
        </p:spPr>
        <p:txBody>
          <a:bodyPr>
            <a:normAutofit/>
          </a:bodyPr>
          <a:lstStyle/>
          <a:p>
            <a:r>
              <a:rPr lang="en-US" sz="4000" dirty="0"/>
              <a:t>Forces acting on the lower arm</a:t>
            </a:r>
          </a:p>
        </p:txBody>
      </p:sp>
      <p:sp>
        <p:nvSpPr>
          <p:cNvPr id="3" name="Content Placeholder 2">
            <a:extLst>
              <a:ext uri="{FF2B5EF4-FFF2-40B4-BE49-F238E27FC236}">
                <a16:creationId xmlns:a16="http://schemas.microsoft.com/office/drawing/2014/main" id="{082E50F5-8F4E-4FCB-84B2-E2399235F1B8}"/>
              </a:ext>
            </a:extLst>
          </p:cNvPr>
          <p:cNvSpPr>
            <a:spLocks noGrp="1"/>
          </p:cNvSpPr>
          <p:nvPr>
            <p:ph idx="1"/>
          </p:nvPr>
        </p:nvSpPr>
        <p:spPr>
          <a:xfrm>
            <a:off x="790114" y="1845734"/>
            <a:ext cx="3925724" cy="4023360"/>
          </a:xfrm>
        </p:spPr>
        <p:txBody>
          <a:bodyPr>
            <a:normAutofit/>
          </a:bodyPr>
          <a:lstStyle/>
          <a:p>
            <a:r>
              <a:rPr lang="en-US" sz="2800" dirty="0"/>
              <a:t>The elbow is fixed to a right angle and an object is held in the hand. </a:t>
            </a:r>
          </a:p>
          <a:p>
            <a:endParaRPr lang="en-US" sz="2800" dirty="0"/>
          </a:p>
        </p:txBody>
      </p:sp>
      <p:sp>
        <p:nvSpPr>
          <p:cNvPr id="4" name="TextBox 3">
            <a:extLst>
              <a:ext uri="{FF2B5EF4-FFF2-40B4-BE49-F238E27FC236}">
                <a16:creationId xmlns:a16="http://schemas.microsoft.com/office/drawing/2014/main" id="{44B3EDE3-2FA8-452B-807A-61C259DCC829}"/>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D15443D1-2B6B-5A42-CAE9-548F389CC7AC}"/>
              </a:ext>
            </a:extLst>
          </p:cNvPr>
          <p:cNvPicPr>
            <a:picLocks noChangeAspect="1"/>
          </p:cNvPicPr>
          <p:nvPr/>
        </p:nvPicPr>
        <p:blipFill>
          <a:blip r:embed="rId2"/>
          <a:stretch>
            <a:fillRect/>
          </a:stretch>
        </p:blipFill>
        <p:spPr>
          <a:xfrm>
            <a:off x="557646" y="3429000"/>
            <a:ext cx="3528259" cy="2377740"/>
          </a:xfrm>
          <a:prstGeom prst="rect">
            <a:avLst/>
          </a:prstGeom>
        </p:spPr>
      </p:pic>
      <p:pic>
        <p:nvPicPr>
          <p:cNvPr id="9" name="Picture 8">
            <a:extLst>
              <a:ext uri="{FF2B5EF4-FFF2-40B4-BE49-F238E27FC236}">
                <a16:creationId xmlns:a16="http://schemas.microsoft.com/office/drawing/2014/main" id="{414AB119-97C0-B871-DC83-5E62D8CC4F5D}"/>
              </a:ext>
            </a:extLst>
          </p:cNvPr>
          <p:cNvPicPr>
            <a:picLocks noChangeAspect="1"/>
          </p:cNvPicPr>
          <p:nvPr/>
        </p:nvPicPr>
        <p:blipFill>
          <a:blip r:embed="rId3"/>
          <a:stretch>
            <a:fillRect/>
          </a:stretch>
        </p:blipFill>
        <p:spPr>
          <a:xfrm>
            <a:off x="8284180" y="286603"/>
            <a:ext cx="3646041" cy="5838593"/>
          </a:xfrm>
          <a:prstGeom prst="rect">
            <a:avLst/>
          </a:prstGeom>
        </p:spPr>
      </p:pic>
      <p:sp>
        <p:nvSpPr>
          <p:cNvPr id="11" name="TextBox 10">
            <a:extLst>
              <a:ext uri="{FF2B5EF4-FFF2-40B4-BE49-F238E27FC236}">
                <a16:creationId xmlns:a16="http://schemas.microsoft.com/office/drawing/2014/main" id="{C051C73B-71ED-B19A-D3AC-4A2DCF5117A9}"/>
              </a:ext>
            </a:extLst>
          </p:cNvPr>
          <p:cNvSpPr txBox="1"/>
          <p:nvPr/>
        </p:nvSpPr>
        <p:spPr>
          <a:xfrm>
            <a:off x="4715838" y="1940040"/>
            <a:ext cx="3515045" cy="4154984"/>
          </a:xfrm>
          <a:prstGeom prst="rect">
            <a:avLst/>
          </a:prstGeom>
          <a:noFill/>
        </p:spPr>
        <p:txBody>
          <a:bodyPr wrap="square">
            <a:spAutoFit/>
          </a:bodyPr>
          <a:lstStyle/>
          <a:p>
            <a:r>
              <a:rPr lang="en-US" sz="2400" dirty="0"/>
              <a:t>The forces acting on the forearm is shown in Figure and free body diagram of the forearm is shown on a mechanical model. </a:t>
            </a:r>
          </a:p>
          <a:p>
            <a:pPr algn="l"/>
            <a:r>
              <a:rPr lang="en-US" sz="2400" b="0" i="0" u="none" strike="noStrike" baseline="0" dirty="0"/>
              <a:t>This model assumes that</a:t>
            </a:r>
          </a:p>
          <a:p>
            <a:pPr algn="l"/>
            <a:r>
              <a:rPr lang="en-US" sz="2400" b="0" i="0" u="none" strike="noStrike" baseline="0" dirty="0"/>
              <a:t>the biceps is the major flexor and that the line of action of</a:t>
            </a:r>
          </a:p>
          <a:p>
            <a:pPr algn="l"/>
            <a:r>
              <a:rPr lang="en-US" sz="2400" b="0" i="0" u="none" strike="noStrike" baseline="0" dirty="0"/>
              <a:t>the tension (line of pull) in the biceps is vertical.</a:t>
            </a:r>
            <a:endParaRPr lang="en-US" sz="2400" dirty="0"/>
          </a:p>
        </p:txBody>
      </p:sp>
    </p:spTree>
    <p:extLst>
      <p:ext uri="{BB962C8B-B14F-4D97-AF65-F5344CB8AC3E}">
        <p14:creationId xmlns:p14="http://schemas.microsoft.com/office/powerpoint/2010/main" val="33642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6DB8-2AFD-41FC-844A-DAE0A84AF47D}"/>
              </a:ext>
            </a:extLst>
          </p:cNvPr>
          <p:cNvSpPr>
            <a:spLocks noGrp="1"/>
          </p:cNvSpPr>
          <p:nvPr>
            <p:ph type="title"/>
          </p:nvPr>
        </p:nvSpPr>
        <p:spPr/>
        <p:txBody>
          <a:bodyPr>
            <a:normAutofit/>
          </a:bodyPr>
          <a:lstStyle/>
          <a:p>
            <a:r>
              <a:rPr lang="en-US" sz="4000" dirty="0"/>
              <a:t>Mechanical model - description</a:t>
            </a:r>
          </a:p>
        </p:txBody>
      </p:sp>
      <p:sp>
        <p:nvSpPr>
          <p:cNvPr id="3" name="Content Placeholder 2">
            <a:extLst>
              <a:ext uri="{FF2B5EF4-FFF2-40B4-BE49-F238E27FC236}">
                <a16:creationId xmlns:a16="http://schemas.microsoft.com/office/drawing/2014/main" id="{348151D3-8CD6-4515-B430-663BDFF57A22}"/>
              </a:ext>
            </a:extLst>
          </p:cNvPr>
          <p:cNvSpPr>
            <a:spLocks noGrp="1"/>
          </p:cNvSpPr>
          <p:nvPr>
            <p:ph idx="1"/>
          </p:nvPr>
        </p:nvSpPr>
        <p:spPr>
          <a:xfrm>
            <a:off x="616448" y="1910993"/>
            <a:ext cx="11168010" cy="4196283"/>
          </a:xfrm>
        </p:spPr>
        <p:txBody>
          <a:bodyPr>
            <a:noAutofit/>
          </a:bodyPr>
          <a:lstStyle/>
          <a:p>
            <a:pPr algn="l">
              <a:spcBef>
                <a:spcPts val="0"/>
              </a:spcBef>
              <a:spcAft>
                <a:spcPts val="600"/>
              </a:spcAft>
            </a:pPr>
            <a:r>
              <a:rPr lang="en-US" b="0" i="0" u="none" strike="noStrike" baseline="0" dirty="0"/>
              <a:t>Point O designates the axis of rotation of the elbow joint, which is assumed to be fixed for practical purposes. </a:t>
            </a:r>
          </a:p>
          <a:p>
            <a:pPr algn="l">
              <a:spcBef>
                <a:spcPts val="0"/>
              </a:spcBef>
              <a:spcAft>
                <a:spcPts val="600"/>
              </a:spcAft>
            </a:pPr>
            <a:r>
              <a:rPr lang="en-US" b="0" i="0" u="none" strike="noStrike" baseline="0" dirty="0"/>
              <a:t>Point A is the attachment of the biceps muscle on the radius, point B is the center of gravity of the forearm, and point C is a point on the forearm that lies along a vertical line passing through the center of gravity of the weight in the hand. </a:t>
            </a:r>
          </a:p>
          <a:p>
            <a:pPr algn="l">
              <a:spcBef>
                <a:spcPts val="0"/>
              </a:spcBef>
              <a:spcAft>
                <a:spcPts val="600"/>
              </a:spcAft>
            </a:pPr>
            <a:r>
              <a:rPr lang="en-US" b="0" i="0" u="none" strike="noStrike" baseline="0" dirty="0"/>
              <a:t>The distances between point O and points A, B, and C are measured as </a:t>
            </a:r>
            <a:r>
              <a:rPr lang="en-US" b="0" i="1" u="none" strike="noStrike" baseline="0" dirty="0"/>
              <a:t>a</a:t>
            </a:r>
            <a:r>
              <a:rPr lang="en-US" b="0" i="0" u="none" strike="noStrike" baseline="0" dirty="0"/>
              <a:t>, </a:t>
            </a:r>
            <a:r>
              <a:rPr lang="en-US" b="0" i="1" u="none" strike="noStrike" baseline="0" dirty="0"/>
              <a:t>b</a:t>
            </a:r>
            <a:r>
              <a:rPr lang="en-US" b="0" i="0" u="none" strike="noStrike" baseline="0" dirty="0"/>
              <a:t>, and </a:t>
            </a:r>
            <a:r>
              <a:rPr lang="en-US" b="0" i="1" u="none" strike="noStrike" baseline="0" dirty="0"/>
              <a:t>c</a:t>
            </a:r>
            <a:r>
              <a:rPr lang="en-US" b="0" i="0" u="none" strike="noStrike" baseline="0" dirty="0"/>
              <a:t>, respectively. </a:t>
            </a:r>
          </a:p>
          <a:p>
            <a:pPr algn="l">
              <a:spcBef>
                <a:spcPts val="0"/>
              </a:spcBef>
              <a:spcAft>
                <a:spcPts val="600"/>
              </a:spcAft>
            </a:pPr>
            <a:r>
              <a:rPr lang="en-US" b="0" i="1" u="none" strike="noStrike" baseline="0" dirty="0"/>
              <a:t>W</a:t>
            </a:r>
            <a:r>
              <a:rPr lang="en-US" b="0" u="none" strike="noStrike" baseline="-25000" dirty="0"/>
              <a:t>o</a:t>
            </a:r>
            <a:r>
              <a:rPr lang="en-US" b="0" i="1" u="none" strike="noStrike" baseline="0" dirty="0"/>
              <a:t> </a:t>
            </a:r>
            <a:r>
              <a:rPr lang="en-US" b="0" i="0" u="none" strike="noStrike" baseline="0" dirty="0"/>
              <a:t>is the weight of the object held in the hand and </a:t>
            </a:r>
            <a:r>
              <a:rPr lang="en-US" b="0" i="1" u="none" strike="noStrike" baseline="0" dirty="0"/>
              <a:t>W</a:t>
            </a:r>
            <a:r>
              <a:rPr lang="en-US" b="0" i="0" u="none" strike="noStrike" baseline="0" dirty="0"/>
              <a:t> is the total weight of the forearm. </a:t>
            </a:r>
          </a:p>
          <a:p>
            <a:pPr algn="l">
              <a:spcBef>
                <a:spcPts val="0"/>
              </a:spcBef>
              <a:spcAft>
                <a:spcPts val="600"/>
              </a:spcAft>
            </a:pPr>
            <a:r>
              <a:rPr lang="en-US" b="0" i="1" u="none" strike="noStrike" baseline="0" dirty="0"/>
              <a:t>F</a:t>
            </a:r>
            <a:r>
              <a:rPr lang="en-US" b="0" i="0" u="none" strike="noStrike" baseline="-25000" dirty="0"/>
              <a:t>M</a:t>
            </a:r>
            <a:r>
              <a:rPr lang="en-US" b="0" i="0" u="none" strike="noStrike" baseline="0" dirty="0"/>
              <a:t> is the magnitude of the force exerted by the biceps on the radius, and </a:t>
            </a:r>
            <a:r>
              <a:rPr lang="en-US" b="0" i="1" u="none" strike="noStrike" baseline="0" dirty="0"/>
              <a:t>F</a:t>
            </a:r>
            <a:r>
              <a:rPr lang="en-US" b="0" i="0" u="none" strike="noStrike" baseline="-25000" dirty="0"/>
              <a:t>J</a:t>
            </a:r>
            <a:r>
              <a:rPr lang="en-US" b="0" i="0" u="none" strike="noStrike" baseline="0" dirty="0"/>
              <a:t> is the magnitude of the reaction force at the elbow joint. Notice that the line of action of the muscle force is assumed to be vertical. </a:t>
            </a:r>
          </a:p>
          <a:p>
            <a:pPr algn="l">
              <a:spcBef>
                <a:spcPts val="0"/>
              </a:spcBef>
              <a:spcAft>
                <a:spcPts val="600"/>
              </a:spcAft>
            </a:pPr>
            <a:r>
              <a:rPr lang="en-US" b="0" i="0" u="none" strike="noStrike" baseline="0" dirty="0"/>
              <a:t>The gravitational forces are vertical as well. </a:t>
            </a:r>
          </a:p>
          <a:p>
            <a:pPr algn="l">
              <a:spcBef>
                <a:spcPts val="0"/>
              </a:spcBef>
              <a:spcAft>
                <a:spcPts val="600"/>
              </a:spcAft>
            </a:pPr>
            <a:r>
              <a:rPr lang="en-US" b="0" i="0" u="none" strike="noStrike" baseline="0" dirty="0"/>
              <a:t>Therefore, for the equilibrium of the lower arm, the line of action of the joint reaction force must also be vertical (a parallel force system).</a:t>
            </a:r>
            <a:endParaRPr lang="en-US" i="1" dirty="0"/>
          </a:p>
        </p:txBody>
      </p:sp>
      <p:sp>
        <p:nvSpPr>
          <p:cNvPr id="4" name="TextBox 3">
            <a:extLst>
              <a:ext uri="{FF2B5EF4-FFF2-40B4-BE49-F238E27FC236}">
                <a16:creationId xmlns:a16="http://schemas.microsoft.com/office/drawing/2014/main" id="{09479BF2-156C-4130-8C1D-F03C55E587B0}"/>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273941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AC8B-F97F-488C-9E93-9F694269095E}"/>
              </a:ext>
            </a:extLst>
          </p:cNvPr>
          <p:cNvSpPr>
            <a:spLocks noGrp="1"/>
          </p:cNvSpPr>
          <p:nvPr>
            <p:ph type="title"/>
          </p:nvPr>
        </p:nvSpPr>
        <p:spPr/>
        <p:txBody>
          <a:bodyPr>
            <a:normAutofit/>
          </a:bodyPr>
          <a:lstStyle/>
          <a:p>
            <a:r>
              <a:rPr lang="en-US" sz="4000" i="1" dirty="0">
                <a:solidFill>
                  <a:srgbClr val="FF0000"/>
                </a:solidFill>
              </a:rPr>
              <a:t>The task</a:t>
            </a:r>
          </a:p>
        </p:txBody>
      </p:sp>
      <p:sp>
        <p:nvSpPr>
          <p:cNvPr id="3" name="Content Placeholder 2">
            <a:extLst>
              <a:ext uri="{FF2B5EF4-FFF2-40B4-BE49-F238E27FC236}">
                <a16:creationId xmlns:a16="http://schemas.microsoft.com/office/drawing/2014/main" id="{650F8F98-F5F0-4E68-B2B0-52105593859E}"/>
              </a:ext>
            </a:extLst>
          </p:cNvPr>
          <p:cNvSpPr>
            <a:spLocks noGrp="1"/>
          </p:cNvSpPr>
          <p:nvPr>
            <p:ph idx="1"/>
          </p:nvPr>
        </p:nvSpPr>
        <p:spPr>
          <a:xfrm>
            <a:off x="381741" y="1737360"/>
            <a:ext cx="5443706" cy="4023360"/>
          </a:xfrm>
        </p:spPr>
        <p:txBody>
          <a:bodyPr>
            <a:noAutofit/>
          </a:bodyPr>
          <a:lstStyle/>
          <a:p>
            <a:pPr algn="l"/>
            <a:r>
              <a:rPr lang="en-US" sz="3200" b="0" i="0" u="none" strike="noStrike" baseline="0" dirty="0">
                <a:latin typeface="AdvP6975"/>
              </a:rPr>
              <a:t>The task in this example is to determine the magnitudes of the muscle tension and the joint reaction force at the elbow.</a:t>
            </a:r>
          </a:p>
          <a:p>
            <a:pPr algn="l"/>
            <a:r>
              <a:rPr lang="en-US" sz="3200" dirty="0">
                <a:latin typeface="AdvP6975"/>
              </a:rPr>
              <a:t>The unknowns are the magnitudes </a:t>
            </a:r>
            <a:r>
              <a:rPr lang="en-US" sz="3200" i="1" dirty="0">
                <a:latin typeface="AdvP6975"/>
              </a:rPr>
              <a:t>F</a:t>
            </a:r>
            <a:r>
              <a:rPr lang="en-US" sz="3200" baseline="-25000" dirty="0">
                <a:latin typeface="AdvP6975"/>
              </a:rPr>
              <a:t>M</a:t>
            </a:r>
            <a:r>
              <a:rPr lang="en-US" sz="3200" dirty="0">
                <a:latin typeface="AdvP6975"/>
              </a:rPr>
              <a:t> and </a:t>
            </a:r>
            <a:r>
              <a:rPr lang="en-US" sz="3200" i="1" dirty="0">
                <a:latin typeface="AdvP6975"/>
              </a:rPr>
              <a:t>F</a:t>
            </a:r>
            <a:r>
              <a:rPr lang="en-US" sz="3200" baseline="-25000" dirty="0">
                <a:latin typeface="AdvP6975"/>
              </a:rPr>
              <a:t>J</a:t>
            </a:r>
            <a:r>
              <a:rPr lang="en-US" sz="3200" dirty="0">
                <a:latin typeface="AdvP6975"/>
              </a:rPr>
              <a:t> of the muscle and joint reaction forces.</a:t>
            </a:r>
          </a:p>
        </p:txBody>
      </p:sp>
      <p:sp>
        <p:nvSpPr>
          <p:cNvPr id="6" name="TextBox 5">
            <a:extLst>
              <a:ext uri="{FF2B5EF4-FFF2-40B4-BE49-F238E27FC236}">
                <a16:creationId xmlns:a16="http://schemas.microsoft.com/office/drawing/2014/main" id="{DD581AE2-3959-4FB3-A37A-0D9F6E1D6AE7}"/>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8" name="Picture 7">
            <a:extLst>
              <a:ext uri="{FF2B5EF4-FFF2-40B4-BE49-F238E27FC236}">
                <a16:creationId xmlns:a16="http://schemas.microsoft.com/office/drawing/2014/main" id="{40FE2375-F5DF-0F62-2A22-C9F6FFFE13BA}"/>
              </a:ext>
            </a:extLst>
          </p:cNvPr>
          <p:cNvPicPr>
            <a:picLocks noChangeAspect="1"/>
          </p:cNvPicPr>
          <p:nvPr/>
        </p:nvPicPr>
        <p:blipFill>
          <a:blip r:embed="rId2"/>
          <a:stretch>
            <a:fillRect/>
          </a:stretch>
        </p:blipFill>
        <p:spPr>
          <a:xfrm>
            <a:off x="6096000" y="322870"/>
            <a:ext cx="3646041" cy="5838593"/>
          </a:xfrm>
          <a:prstGeom prst="rect">
            <a:avLst/>
          </a:prstGeom>
        </p:spPr>
      </p:pic>
    </p:spTree>
    <p:extLst>
      <p:ext uri="{BB962C8B-B14F-4D97-AF65-F5344CB8AC3E}">
        <p14:creationId xmlns:p14="http://schemas.microsoft.com/office/powerpoint/2010/main" val="28545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16449" y="1845734"/>
            <a:ext cx="10924522" cy="4297614"/>
          </a:xfrm>
        </p:spPr>
        <p:txBody>
          <a:bodyPr>
            <a:normAutofit/>
          </a:bodyPr>
          <a:lstStyle/>
          <a:p>
            <a:pPr algn="l"/>
            <a:r>
              <a:rPr lang="en-US" sz="2400" b="0" i="0" u="none" strike="noStrike" baseline="0" dirty="0"/>
              <a:t>Considering the rotational equilibrium of the forearm about the elbow joint and assuming the (</a:t>
            </a:r>
            <a:r>
              <a:rPr lang="en-US" sz="2400" b="0" i="0" u="none" strike="noStrike" baseline="0" dirty="0" err="1"/>
              <a:t>cw</a:t>
            </a:r>
            <a:r>
              <a:rPr lang="en-US" sz="2400" b="0" i="0" u="none" strike="noStrike" baseline="0" dirty="0"/>
              <a:t>) direction is positive:</a:t>
            </a:r>
          </a:p>
          <a:p>
            <a:pPr algn="l"/>
            <a:endParaRPr lang="en-US" sz="2400" dirty="0"/>
          </a:p>
          <a:p>
            <a:pPr algn="l"/>
            <a:endParaRPr lang="en-US" sz="2400" dirty="0"/>
          </a:p>
          <a:p>
            <a:pPr algn="l"/>
            <a:endParaRPr lang="en-US" sz="2400" dirty="0"/>
          </a:p>
          <a:p>
            <a:pPr algn="l"/>
            <a:endParaRPr lang="en-US" sz="2400" dirty="0"/>
          </a:p>
          <a:p>
            <a:pPr algn="l"/>
            <a:endParaRPr lang="en-US" sz="2400" dirty="0"/>
          </a:p>
          <a:p>
            <a:pPr algn="l"/>
            <a:endParaRPr lang="en-US" sz="29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398C4BFA-DA57-5E4E-C7E3-A06C7A145BF0}"/>
              </a:ext>
            </a:extLst>
          </p:cNvPr>
          <p:cNvPicPr>
            <a:picLocks noChangeAspect="1"/>
          </p:cNvPicPr>
          <p:nvPr/>
        </p:nvPicPr>
        <p:blipFill>
          <a:blip r:embed="rId2"/>
          <a:stretch>
            <a:fillRect/>
          </a:stretch>
        </p:blipFill>
        <p:spPr>
          <a:xfrm>
            <a:off x="503357" y="3144918"/>
            <a:ext cx="5767894" cy="2084627"/>
          </a:xfrm>
          <a:prstGeom prst="rect">
            <a:avLst/>
          </a:prstGeom>
        </p:spPr>
      </p:pic>
      <p:pic>
        <p:nvPicPr>
          <p:cNvPr id="10" name="Picture 9">
            <a:extLst>
              <a:ext uri="{FF2B5EF4-FFF2-40B4-BE49-F238E27FC236}">
                <a16:creationId xmlns:a16="http://schemas.microsoft.com/office/drawing/2014/main" id="{427D47CD-B989-EAC7-AAD5-64BD00823BBA}"/>
              </a:ext>
            </a:extLst>
          </p:cNvPr>
          <p:cNvPicPr>
            <a:picLocks noChangeAspect="1"/>
          </p:cNvPicPr>
          <p:nvPr/>
        </p:nvPicPr>
        <p:blipFill>
          <a:blip r:embed="rId3"/>
          <a:stretch>
            <a:fillRect/>
          </a:stretch>
        </p:blipFill>
        <p:spPr>
          <a:xfrm>
            <a:off x="6411480" y="2931988"/>
            <a:ext cx="5638179" cy="2626331"/>
          </a:xfrm>
          <a:prstGeom prst="rect">
            <a:avLst/>
          </a:prstGeom>
        </p:spPr>
      </p:pic>
    </p:spTree>
    <p:extLst>
      <p:ext uri="{BB962C8B-B14F-4D97-AF65-F5344CB8AC3E}">
        <p14:creationId xmlns:p14="http://schemas.microsoft.com/office/powerpoint/2010/main" val="5241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57546" y="1813581"/>
            <a:ext cx="11462699" cy="4374155"/>
          </a:xfrm>
        </p:spPr>
        <p:txBody>
          <a:bodyPr>
            <a:noAutofit/>
          </a:bodyPr>
          <a:lstStyle/>
          <a:p>
            <a:pPr algn="l"/>
            <a:r>
              <a:rPr lang="en-US" sz="2400" b="0" i="0" u="none" strike="noStrike" baseline="0" dirty="0">
                <a:solidFill>
                  <a:srgbClr val="000000"/>
                </a:solidFill>
              </a:rPr>
              <a:t>For given values of geometric parameters </a:t>
            </a:r>
            <a:r>
              <a:rPr lang="en-US" sz="2400" b="0" i="1" u="none" strike="noStrike" baseline="0" dirty="0">
                <a:solidFill>
                  <a:srgbClr val="000000"/>
                </a:solidFill>
              </a:rPr>
              <a:t>a</a:t>
            </a:r>
            <a:r>
              <a:rPr lang="en-US" sz="2400" b="0" i="0" u="none" strike="noStrike" baseline="0" dirty="0">
                <a:solidFill>
                  <a:srgbClr val="000000"/>
                </a:solidFill>
              </a:rPr>
              <a:t>, </a:t>
            </a:r>
            <a:r>
              <a:rPr lang="en-US" sz="2400" b="0" i="1" u="none" strike="noStrike" baseline="0" dirty="0">
                <a:solidFill>
                  <a:srgbClr val="000000"/>
                </a:solidFill>
              </a:rPr>
              <a:t>b</a:t>
            </a:r>
            <a:r>
              <a:rPr lang="en-US" sz="2400" b="0" i="0" u="none" strike="noStrike" baseline="0" dirty="0">
                <a:solidFill>
                  <a:srgbClr val="000000"/>
                </a:solidFill>
              </a:rPr>
              <a:t>, and </a:t>
            </a:r>
            <a:r>
              <a:rPr lang="en-US" sz="2400" b="0" i="1" u="none" strike="noStrike" baseline="0" dirty="0">
                <a:solidFill>
                  <a:srgbClr val="000000"/>
                </a:solidFill>
              </a:rPr>
              <a:t>c</a:t>
            </a:r>
            <a:r>
              <a:rPr lang="en-US" sz="2400" b="0" i="0" u="none" strike="noStrike" baseline="0" dirty="0">
                <a:solidFill>
                  <a:srgbClr val="000000"/>
                </a:solidFill>
              </a:rPr>
              <a:t>, and weights </a:t>
            </a:r>
            <a:r>
              <a:rPr lang="en-US" sz="2400" b="0" i="1" u="none" strike="noStrike" baseline="0" dirty="0">
                <a:solidFill>
                  <a:srgbClr val="000000"/>
                </a:solidFill>
              </a:rPr>
              <a:t>W</a:t>
            </a:r>
            <a:r>
              <a:rPr lang="en-US" sz="2400" b="0" i="0" u="none" strike="noStrike" baseline="0" dirty="0">
                <a:solidFill>
                  <a:srgbClr val="000000"/>
                </a:solidFill>
              </a:rPr>
              <a:t> and </a:t>
            </a:r>
            <a:r>
              <a:rPr lang="en-US" sz="2400" b="0" i="1" u="none" strike="noStrike" baseline="0" dirty="0">
                <a:solidFill>
                  <a:srgbClr val="000000"/>
                </a:solidFill>
              </a:rPr>
              <a:t>W</a:t>
            </a:r>
            <a:r>
              <a:rPr lang="en-US" sz="2400" b="0" i="0" u="none" strike="noStrike" baseline="-25000" dirty="0">
                <a:solidFill>
                  <a:srgbClr val="000000"/>
                </a:solidFill>
              </a:rPr>
              <a:t>o</a:t>
            </a:r>
            <a:r>
              <a:rPr lang="en-US" sz="2400" b="0" i="0" u="none" strike="noStrike" baseline="0" dirty="0">
                <a:solidFill>
                  <a:srgbClr val="000000"/>
                </a:solidFill>
              </a:rPr>
              <a:t>, </a:t>
            </a:r>
            <a:r>
              <a:rPr lang="en-US" sz="2400" b="0" i="0" u="none" strike="noStrike" baseline="0" dirty="0" err="1">
                <a:solidFill>
                  <a:srgbClr val="000000"/>
                </a:solidFill>
              </a:rPr>
              <a:t>Eqs</a:t>
            </a:r>
            <a:r>
              <a:rPr lang="en-US" sz="2400" b="0" i="0" u="none" strike="noStrike" baseline="0" dirty="0">
                <a:solidFill>
                  <a:srgbClr val="000000"/>
                </a:solidFill>
              </a:rPr>
              <a:t>. (</a:t>
            </a:r>
            <a:r>
              <a:rPr lang="en-US" sz="2400" b="0" i="0" u="none" strike="noStrike" baseline="0" dirty="0" err="1">
                <a:solidFill>
                  <a:srgbClr val="000000"/>
                </a:solidFill>
              </a:rPr>
              <a:t>i</a:t>
            </a:r>
            <a:r>
              <a:rPr lang="en-US" sz="2400" b="0" i="0" u="none" strike="noStrike" baseline="0" dirty="0">
                <a:solidFill>
                  <a:srgbClr val="000000"/>
                </a:solidFill>
              </a:rPr>
              <a:t>) and (ii) can be solved for the magnitudes of the muscle and joint reaction forces. For example, assume that these parameters are given as follows: </a:t>
            </a:r>
            <a:r>
              <a:rPr lang="en-US" sz="2400" b="0" i="1" u="none" strike="noStrike" baseline="0" dirty="0">
                <a:solidFill>
                  <a:srgbClr val="000000"/>
                </a:solidFill>
              </a:rPr>
              <a:t>a</a:t>
            </a:r>
            <a:r>
              <a:rPr lang="en-US" sz="2400" dirty="0">
                <a:solidFill>
                  <a:srgbClr val="000000"/>
                </a:solidFill>
              </a:rPr>
              <a:t>=</a:t>
            </a:r>
            <a:r>
              <a:rPr lang="en-US" sz="2400" b="0" i="0" u="none" strike="noStrike" baseline="0" dirty="0">
                <a:solidFill>
                  <a:srgbClr val="000000"/>
                </a:solidFill>
              </a:rPr>
              <a:t>4cm; </a:t>
            </a:r>
            <a:r>
              <a:rPr lang="en-US" sz="2400" b="0" i="1" u="none" strike="noStrike" baseline="0" dirty="0">
                <a:solidFill>
                  <a:srgbClr val="000000"/>
                </a:solidFill>
              </a:rPr>
              <a:t>b</a:t>
            </a:r>
            <a:r>
              <a:rPr lang="en-US" sz="2400" dirty="0">
                <a:solidFill>
                  <a:srgbClr val="000000"/>
                </a:solidFill>
              </a:rPr>
              <a:t>=</a:t>
            </a:r>
            <a:r>
              <a:rPr lang="en-US" sz="2400" b="0" i="0" u="none" strike="noStrike" baseline="0" dirty="0">
                <a:solidFill>
                  <a:srgbClr val="000000"/>
                </a:solidFill>
              </a:rPr>
              <a:t>15cm; </a:t>
            </a:r>
            <a:r>
              <a:rPr lang="en-US" sz="2400" b="0" i="1" u="none" strike="noStrike" baseline="0" dirty="0">
                <a:solidFill>
                  <a:srgbClr val="000000"/>
                </a:solidFill>
              </a:rPr>
              <a:t>c</a:t>
            </a:r>
            <a:r>
              <a:rPr lang="en-US" sz="2400" dirty="0">
                <a:solidFill>
                  <a:srgbClr val="000000"/>
                </a:solidFill>
              </a:rPr>
              <a:t>=</a:t>
            </a:r>
            <a:r>
              <a:rPr lang="en-US" sz="2400" b="0" i="0" u="none" strike="noStrike" baseline="0" dirty="0">
                <a:solidFill>
                  <a:srgbClr val="000000"/>
                </a:solidFill>
              </a:rPr>
              <a:t>35cm; </a:t>
            </a:r>
            <a:r>
              <a:rPr lang="en-US" sz="2400" b="0" i="1" u="none" strike="noStrike" baseline="0" dirty="0">
                <a:solidFill>
                  <a:srgbClr val="000000"/>
                </a:solidFill>
              </a:rPr>
              <a:t>W</a:t>
            </a:r>
            <a:r>
              <a:rPr lang="en-US" sz="2400" dirty="0">
                <a:solidFill>
                  <a:srgbClr val="000000"/>
                </a:solidFill>
              </a:rPr>
              <a:t>=</a:t>
            </a:r>
            <a:r>
              <a:rPr lang="en-US" sz="2400" b="0" i="0" u="none" strike="noStrike" baseline="0" dirty="0">
                <a:solidFill>
                  <a:srgbClr val="000000"/>
                </a:solidFill>
              </a:rPr>
              <a:t>20N, and </a:t>
            </a:r>
            <a:r>
              <a:rPr lang="en-US" sz="2400" b="0" i="1" u="none" strike="noStrike" baseline="0" dirty="0">
                <a:solidFill>
                  <a:srgbClr val="000000"/>
                </a:solidFill>
              </a:rPr>
              <a:t>W</a:t>
            </a:r>
            <a:r>
              <a:rPr lang="en-US" sz="2400" b="0" i="0" u="none" strike="noStrike" baseline="-25000" dirty="0">
                <a:solidFill>
                  <a:srgbClr val="000000"/>
                </a:solidFill>
              </a:rPr>
              <a:t>o</a:t>
            </a:r>
            <a:r>
              <a:rPr lang="en-US" sz="2400" b="0" i="0" u="none" strike="noStrike" baseline="0" dirty="0">
                <a:solidFill>
                  <a:srgbClr val="000000"/>
                </a:solidFill>
              </a:rPr>
              <a:t> </a:t>
            </a:r>
            <a:r>
              <a:rPr lang="en-US" sz="2400" dirty="0">
                <a:solidFill>
                  <a:srgbClr val="000000"/>
                </a:solidFill>
              </a:rPr>
              <a:t>=</a:t>
            </a:r>
            <a:r>
              <a:rPr lang="en-US" sz="2400" b="0" i="0" u="none" strike="noStrike" baseline="0" dirty="0">
                <a:solidFill>
                  <a:srgbClr val="000000"/>
                </a:solidFill>
              </a:rPr>
              <a:t>80N. Then from </a:t>
            </a:r>
            <a:r>
              <a:rPr lang="en-US" sz="2400" b="0" i="0" u="none" strike="noStrike" baseline="0" dirty="0" err="1">
                <a:solidFill>
                  <a:srgbClr val="000000"/>
                </a:solidFill>
              </a:rPr>
              <a:t>Eqs</a:t>
            </a:r>
            <a:r>
              <a:rPr lang="en-US" sz="2400" b="0" i="0" u="none" strike="noStrike" baseline="0" dirty="0">
                <a:solidFill>
                  <a:srgbClr val="000000"/>
                </a:solidFill>
              </a:rPr>
              <a:t>. (</a:t>
            </a:r>
            <a:r>
              <a:rPr lang="en-US" sz="2400" b="0" i="0" u="none" strike="noStrike" baseline="0" dirty="0" err="1">
                <a:solidFill>
                  <a:srgbClr val="0000FF"/>
                </a:solidFill>
              </a:rPr>
              <a:t>i</a:t>
            </a:r>
            <a:r>
              <a:rPr lang="en-US" sz="2400" b="0" i="0" u="none" strike="noStrike" baseline="0" dirty="0">
                <a:solidFill>
                  <a:srgbClr val="000000"/>
                </a:solidFill>
              </a:rPr>
              <a:t>) and (</a:t>
            </a:r>
            <a:r>
              <a:rPr lang="en-US" sz="2400" b="0" i="0" u="none" strike="noStrike" baseline="0" dirty="0">
                <a:solidFill>
                  <a:srgbClr val="0000FF"/>
                </a:solidFill>
              </a:rPr>
              <a:t>ii</a:t>
            </a:r>
            <a:r>
              <a:rPr lang="en-US" sz="2400" b="0" i="0" u="none" strike="noStrike" baseline="0" dirty="0">
                <a:solidFill>
                  <a:srgbClr val="000000"/>
                </a:solidFill>
              </a:rPr>
              <a:t>):</a:t>
            </a:r>
            <a:endParaRPr lang="en-US" sz="24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B002DCCC-1785-B936-0CA1-10AEAC27646A}"/>
              </a:ext>
            </a:extLst>
          </p:cNvPr>
          <p:cNvPicPr>
            <a:picLocks noChangeAspect="1"/>
          </p:cNvPicPr>
          <p:nvPr/>
        </p:nvPicPr>
        <p:blipFill>
          <a:blip r:embed="rId2"/>
          <a:stretch>
            <a:fillRect/>
          </a:stretch>
        </p:blipFill>
        <p:spPr>
          <a:xfrm>
            <a:off x="2711949" y="3182420"/>
            <a:ext cx="6285925" cy="1695545"/>
          </a:xfrm>
          <a:prstGeom prst="rect">
            <a:avLst/>
          </a:prstGeom>
        </p:spPr>
      </p:pic>
    </p:spTree>
    <p:extLst>
      <p:ext uri="{BB962C8B-B14F-4D97-AF65-F5344CB8AC3E}">
        <p14:creationId xmlns:p14="http://schemas.microsoft.com/office/powerpoint/2010/main" val="21702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Remarks</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976544" y="1845734"/>
            <a:ext cx="10407222" cy="4023360"/>
          </a:xfrm>
        </p:spPr>
        <p:txBody>
          <a:bodyPr>
            <a:noAutofit/>
          </a:bodyPr>
          <a:lstStyle/>
          <a:p>
            <a:pPr algn="l">
              <a:buFont typeface="Wingdings" panose="05000000000000000000" pitchFamily="2" charset="2"/>
              <a:buChar char="q"/>
            </a:pPr>
            <a:r>
              <a:rPr lang="en-US" sz="2400" b="0" i="0" u="none" strike="noStrike" baseline="0" dirty="0"/>
              <a:t>The numerical results indicate that the force exerted by the biceps muscle is about ten times larger than the weight of the object held in the position considered.</a:t>
            </a:r>
          </a:p>
          <a:p>
            <a:pPr algn="l">
              <a:buFont typeface="Wingdings" panose="05000000000000000000" pitchFamily="2" charset="2"/>
              <a:buChar char="q"/>
            </a:pPr>
            <a:r>
              <a:rPr lang="en-US" sz="2400" b="0" i="0" u="none" strike="noStrike" baseline="0" dirty="0"/>
              <a:t>Relative to the axis of the elbow joint, the length a of the lever arm of the muscle force is much smaller than the length </a:t>
            </a:r>
            <a:r>
              <a:rPr lang="en-US" sz="2400" b="0" i="1" u="none" strike="noStrike" baseline="0" dirty="0"/>
              <a:t>c</a:t>
            </a:r>
            <a:r>
              <a:rPr lang="en-US" sz="2400" b="0" i="0" u="none" strike="noStrike" baseline="0" dirty="0"/>
              <a:t> of the lever arm enjoyed by the load held in the hand. The smaller the lever arm, the greater the muscle tension required to balance the clockwise rotational effect of the load about the elbow joint.</a:t>
            </a:r>
          </a:p>
          <a:p>
            <a:pPr algn="l">
              <a:buFont typeface="Wingdings" panose="05000000000000000000" pitchFamily="2" charset="2"/>
              <a:buChar char="q"/>
            </a:pPr>
            <a:r>
              <a:rPr lang="en-US" sz="2400" b="0" i="0" u="none" strike="noStrike" baseline="0" dirty="0"/>
              <a:t>Therefore, during lifting, it is disadvantageous to have a muscle attachment close to the elbow joint. However, the closer the muscle is to the joint, the larger the range of motion of elbow </a:t>
            </a:r>
            <a:r>
              <a:rPr lang="en-US" sz="2400" dirty="0"/>
              <a:t>flexion–extension, and the faster the distal end (hand) of the forearm can reach its goal of moving toward the upper arm or the shoulder.</a:t>
            </a:r>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128859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p:txBody>
          <a:bodyPr>
            <a:normAutofit/>
          </a:bodyPr>
          <a:lstStyle/>
          <a:p>
            <a:pPr algn="ctr"/>
            <a:r>
              <a:rPr lang="sr-Latn-RS" sz="4000" b="1" dirty="0">
                <a:solidFill>
                  <a:schemeClr val="accent2"/>
                </a:solidFill>
              </a:rPr>
              <a:t>Thank you for your atention</a:t>
            </a:r>
            <a:r>
              <a:rPr lang="sr-Cyrl-RS" sz="4000" b="1" dirty="0">
                <a:solidFill>
                  <a:schemeClr val="accent2"/>
                </a:solidFill>
              </a:rPr>
              <a:t>!</a:t>
            </a:r>
            <a:br>
              <a:rPr lang="en-US" sz="4000" b="1" dirty="0">
                <a:solidFill>
                  <a:schemeClr val="accent2"/>
                </a:solidFill>
              </a:rPr>
            </a:br>
            <a:endParaRPr lang="en-US" sz="4000" b="1" dirty="0">
              <a:solidFill>
                <a:srgbClr val="0070C0"/>
              </a:solidFill>
            </a:endParaRPr>
          </a:p>
        </p:txBody>
      </p:sp>
      <p:pic>
        <p:nvPicPr>
          <p:cNvPr id="19" name="Picture 18">
            <a:extLst>
              <a:ext uri="{FF2B5EF4-FFF2-40B4-BE49-F238E27FC236}">
                <a16:creationId xmlns:a16="http://schemas.microsoft.com/office/drawing/2014/main" id="{A8202551-D4FA-4A37-94E1-22F62AB7E39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10301731" y="4830081"/>
            <a:ext cx="792482" cy="792482"/>
          </a:xfrm>
          <a:prstGeom prst="rect">
            <a:avLst/>
          </a:prstGeom>
        </p:spPr>
      </p:pic>
      <p:pic>
        <p:nvPicPr>
          <p:cNvPr id="11" name="Picture 2">
            <a:extLst>
              <a:ext uri="{FF2B5EF4-FFF2-40B4-BE49-F238E27FC236}">
                <a16:creationId xmlns:a16="http://schemas.microsoft.com/office/drawing/2014/main" id="{B75FA89F-0EE4-4B73-B517-05A344F43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9721AF-5B08-4549-82E4-B794E2463E08}"/>
              </a:ext>
            </a:extLst>
          </p:cNvPr>
          <p:cNvPicPr>
            <a:picLocks noChangeAspect="1"/>
          </p:cNvPicPr>
          <p:nvPr/>
        </p:nvPicPr>
        <p:blipFill>
          <a:blip r:embed="rId5"/>
          <a:stretch>
            <a:fillRect/>
          </a:stretch>
        </p:blipFill>
        <p:spPr>
          <a:xfrm>
            <a:off x="1176959" y="4800320"/>
            <a:ext cx="836007" cy="799202"/>
          </a:xfrm>
          <a:prstGeom prst="rect">
            <a:avLst/>
          </a:prstGeom>
        </p:spPr>
      </p:pic>
      <p:sp>
        <p:nvSpPr>
          <p:cNvPr id="20" name="TextBox 19">
            <a:extLst>
              <a:ext uri="{FF2B5EF4-FFF2-40B4-BE49-F238E27FC236}">
                <a16:creationId xmlns:a16="http://schemas.microsoft.com/office/drawing/2014/main" id="{C3E6A3C1-CD77-40A7-ACD7-88839D3A4D28}"/>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AC76DAE-7D3A-A4A4-0652-608AE6633434}"/>
              </a:ext>
            </a:extLst>
          </p:cNvPr>
          <p:cNvSpPr txBox="1"/>
          <p:nvPr/>
        </p:nvSpPr>
        <p:spPr>
          <a:xfrm>
            <a:off x="3121917" y="4621720"/>
            <a:ext cx="6070862" cy="1477328"/>
          </a:xfrm>
          <a:prstGeom prst="rect">
            <a:avLst/>
          </a:prstGeom>
          <a:noFill/>
        </p:spPr>
        <p:txBody>
          <a:bodyPr wrap="square" rtlCol="0">
            <a:spAutoFit/>
          </a:bodyPr>
          <a:lstStyle/>
          <a:p>
            <a:pPr algn="ctr"/>
            <a:r>
              <a:rPr lang="en-US" dirty="0">
                <a:solidFill>
                  <a:srgbClr val="002060"/>
                </a:solidFill>
              </a:rPr>
              <a:t>Dr Milan </a:t>
            </a:r>
            <a:r>
              <a:rPr lang="sr-Latn-RS" dirty="0">
                <a:solidFill>
                  <a:srgbClr val="002060"/>
                </a:solidFill>
              </a:rPr>
              <a:t>Kovačević</a:t>
            </a:r>
            <a:r>
              <a:rPr lang="sr-Cyrl-RS" dirty="0">
                <a:solidFill>
                  <a:srgbClr val="002060"/>
                </a:solidFill>
              </a:rPr>
              <a:t>, </a:t>
            </a:r>
            <a:r>
              <a:rPr lang="en-US" dirty="0">
                <a:solidFill>
                  <a:srgbClr val="002060"/>
                </a:solidFill>
              </a:rPr>
              <a:t>Full Professor</a:t>
            </a:r>
            <a:endParaRPr lang="sr-Cyrl-RS" sz="800" dirty="0">
              <a:solidFill>
                <a:srgbClr val="002060"/>
              </a:solidFill>
            </a:endParaRPr>
          </a:p>
          <a:p>
            <a:pPr algn="ctr"/>
            <a:r>
              <a:rPr lang="en-US" dirty="0">
                <a:solidFill>
                  <a:srgbClr val="002060"/>
                </a:solidFill>
              </a:rPr>
              <a:t>Faculty of Science, Department of Physics</a:t>
            </a:r>
            <a:endParaRPr lang="sr-Cyrl-RS" dirty="0">
              <a:solidFill>
                <a:srgbClr val="002060"/>
              </a:solidFill>
            </a:endParaRPr>
          </a:p>
          <a:p>
            <a:pPr algn="ctr"/>
            <a:r>
              <a:rPr lang="en-US" dirty="0">
                <a:solidFill>
                  <a:srgbClr val="002060"/>
                </a:solidFill>
              </a:rPr>
              <a:t>University of Kragujevac</a:t>
            </a:r>
            <a:endParaRPr lang="sr-Cyrl-RS" dirty="0">
              <a:solidFill>
                <a:srgbClr val="002060"/>
              </a:solidFill>
            </a:endParaRPr>
          </a:p>
          <a:p>
            <a:pPr algn="ctr"/>
            <a:r>
              <a:rPr lang="en-US" dirty="0">
                <a:solidFill>
                  <a:srgbClr val="002060"/>
                </a:solidFill>
                <a:hlinkClick r:id="rId6"/>
              </a:rPr>
              <a:t>kovac@kg.ac.rs</a:t>
            </a:r>
            <a:r>
              <a:rPr lang="en-US" dirty="0">
                <a:solidFill>
                  <a:srgbClr val="002060"/>
                </a:solidFill>
              </a:rPr>
              <a:t> </a:t>
            </a:r>
          </a:p>
          <a:p>
            <a:pPr algn="ctr"/>
            <a:r>
              <a:rPr lang="en-US" dirty="0">
                <a:solidFill>
                  <a:srgbClr val="002060"/>
                </a:solidFill>
                <a:hlinkClick r:id="rId7"/>
              </a:rPr>
              <a:t>milan.kovacevic@pmf.kg.ac.rs</a:t>
            </a:r>
            <a:r>
              <a:rPr lang="en-US" dirty="0">
                <a:solidFill>
                  <a:srgbClr val="002060"/>
                </a:solidFill>
              </a:rPr>
              <a:t> </a:t>
            </a:r>
          </a:p>
        </p:txBody>
      </p:sp>
    </p:spTree>
    <p:extLst>
      <p:ext uri="{BB962C8B-B14F-4D97-AF65-F5344CB8AC3E}">
        <p14:creationId xmlns:p14="http://schemas.microsoft.com/office/powerpoint/2010/main" val="9270609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4b6e9caa-ad69-4f65-9edb-80c4b2bf7a3a" xsi:nil="true"/>
    <Invited_Leaders xmlns="4b6e9caa-ad69-4f65-9edb-80c4b2bf7a3a" xsi:nil="true"/>
    <DefaultSectionNames xmlns="4b6e9caa-ad69-4f65-9edb-80c4b2bf7a3a" xsi:nil="true"/>
    <Teams_Channel_Section_Location xmlns="4b6e9caa-ad69-4f65-9edb-80c4b2bf7a3a" xsi:nil="true"/>
    <Templates xmlns="4b6e9caa-ad69-4f65-9edb-80c4b2bf7a3a" xsi:nil="true"/>
    <Member_Groups xmlns="4b6e9caa-ad69-4f65-9edb-80c4b2bf7a3a">
      <UserInfo>
        <DisplayName/>
        <AccountId xsi:nil="true"/>
        <AccountType/>
      </UserInfo>
    </Member_Groups>
    <NotebookType xmlns="4b6e9caa-ad69-4f65-9edb-80c4b2bf7a3a" xsi:nil="true"/>
    <TeamsChannelId xmlns="4b6e9caa-ad69-4f65-9edb-80c4b2bf7a3a" xsi:nil="true"/>
    <Is_Collaboration_Space_Locked xmlns="4b6e9caa-ad69-4f65-9edb-80c4b2bf7a3a" xsi:nil="true"/>
    <Members xmlns="4b6e9caa-ad69-4f65-9edb-80c4b2bf7a3a">
      <UserInfo>
        <DisplayName/>
        <AccountId xsi:nil="true"/>
        <AccountType/>
      </UserInfo>
    </Members>
    <Owner xmlns="4b6e9caa-ad69-4f65-9edb-80c4b2bf7a3a">
      <UserInfo>
        <DisplayName/>
        <AccountId xsi:nil="true"/>
        <AccountType/>
      </UserInfo>
    </Owner>
    <LMS_Mappings xmlns="4b6e9caa-ad69-4f65-9edb-80c4b2bf7a3a" xsi:nil="true"/>
    <IsNotebookLocked xmlns="4b6e9caa-ad69-4f65-9edb-80c4b2bf7a3a" xsi:nil="true"/>
    <Invited_Members xmlns="4b6e9caa-ad69-4f65-9edb-80c4b2bf7a3a" xsi:nil="true"/>
    <Self_Registration_Enabled xmlns="4b6e9caa-ad69-4f65-9edb-80c4b2bf7a3a" xsi:nil="true"/>
    <FolderType xmlns="4b6e9caa-ad69-4f65-9edb-80c4b2bf7a3a" xsi:nil="true"/>
    <CultureName xmlns="4b6e9caa-ad69-4f65-9edb-80c4b2bf7a3a" xsi:nil="true"/>
    <Leaders xmlns="4b6e9caa-ad69-4f65-9edb-80c4b2bf7a3a">
      <UserInfo>
        <DisplayName/>
        <AccountId xsi:nil="true"/>
        <AccountType/>
      </UserInfo>
    </Leaders>
    <Math_Settings xmlns="4b6e9caa-ad69-4f65-9edb-80c4b2bf7a3a" xsi:nil="true"/>
    <Has_Leaders_Only_SectionGroup xmlns="4b6e9caa-ad69-4f65-9edb-80c4b2bf7a3a" xsi:nil="true"/>
    <Distribution_Groups xmlns="4b6e9caa-ad69-4f65-9edb-80c4b2bf7a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79F2C15571F2498E3A3859FC316BF9" ma:contentTypeVersion="23" ma:contentTypeDescription="Create a new document." ma:contentTypeScope="" ma:versionID="f96020dfb841428b228c52647080adfc">
  <xsd:schema xmlns:xsd="http://www.w3.org/2001/XMLSchema" xmlns:xs="http://www.w3.org/2001/XMLSchema" xmlns:p="http://schemas.microsoft.com/office/2006/metadata/properties" xmlns:ns2="4b6e9caa-ad69-4f65-9edb-80c4b2bf7a3a" targetNamespace="http://schemas.microsoft.com/office/2006/metadata/properties" ma:root="true" ma:fieldsID="0d6ff8930d17756e25b90d3d00d3fcd5" ns2:_="">
    <xsd:import namespace="4b6e9caa-ad69-4f65-9edb-80c4b2bf7a3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e9caa-ad69-4f65-9edb-80c4b2bf7a3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ED3EE-E846-4492-8102-A7BFC99A4E92}">
  <ds:schemaRefs>
    <ds:schemaRef ds:uri="4b6e9caa-ad69-4f65-9edb-80c4b2bf7a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11A33B-0744-420C-B4CA-E97F5D961B0B}">
  <ds:schemaRefs>
    <ds:schemaRef ds:uri="http://schemas.microsoft.com/sharepoint/v3/contenttype/forms"/>
  </ds:schemaRefs>
</ds:datastoreItem>
</file>

<file path=customXml/itemProps3.xml><?xml version="1.0" encoding="utf-8"?>
<ds:datastoreItem xmlns:ds="http://schemas.openxmlformats.org/officeDocument/2006/customXml" ds:itemID="{F39F1BFC-4058-428B-BC3B-7258C81389F9}">
  <ds:schemaRefs>
    <ds:schemaRef ds:uri="4b6e9caa-ad69-4f65-9edb-80c4b2bf7a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937</TotalTime>
  <Words>740</Words>
  <Application>Microsoft Office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AdvP6975</vt:lpstr>
      <vt:lpstr>Calibri</vt:lpstr>
      <vt:lpstr>Calibri Light</vt:lpstr>
      <vt:lpstr>Wingdings</vt:lpstr>
      <vt:lpstr>Retrospect</vt:lpstr>
      <vt:lpstr>The Mechanics of the Elbow </vt:lpstr>
      <vt:lpstr>Forces acting on the lower arm</vt:lpstr>
      <vt:lpstr>Mechanical model - description</vt:lpstr>
      <vt:lpstr>The task</vt:lpstr>
      <vt:lpstr>The solution</vt:lpstr>
      <vt:lpstr>The Solution</vt:lpstr>
      <vt:lpstr>Remarks</vt:lpstr>
      <vt:lpstr>Thank you for your atention!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with special reference to the Flipped classroom</dc:title>
  <dc:creator>Slađana Dimitrijević</dc:creator>
  <cp:lastModifiedBy>Prodekan za nauku</cp:lastModifiedBy>
  <cp:revision>83</cp:revision>
  <dcterms:created xsi:type="dcterms:W3CDTF">2021-06-10T05:48:38Z</dcterms:created>
  <dcterms:modified xsi:type="dcterms:W3CDTF">2022-06-10T12:41:00Z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0x010100CF79F2C15571F2498E3A3859FC316BF9</vt:lpwstr>
  </property>
</Properties>
</file>